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1" roundtripDataSignature="AMtx7mglMgT/SkNAwgWYpAobUAyTnveZb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11" Type="http://customschemas.google.com/relationships/presentationmetadata" Target="metadata"/><Relationship Id="rId10" Type="http://schemas.openxmlformats.org/officeDocument/2006/relationships/slide" Target="slides/slide6.xml"/><Relationship Id="rId9" Type="http://schemas.openxmlformats.org/officeDocument/2006/relationships/slide" Target="slides/slide5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" name="Google Shape;90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8" name="Google Shape;108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2d721b81f47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g2d721b81f47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7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7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9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9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0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10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1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1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11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11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11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4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4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5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5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5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6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7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7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85" name="Google Shape;85;p1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  <p:pic>
        <p:nvPicPr>
          <p:cNvPr id="86" name="Google Shape;86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00309" y="-61431"/>
            <a:ext cx="12587926" cy="7142788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1"/>
          <p:cNvSpPr/>
          <p:nvPr/>
        </p:nvSpPr>
        <p:spPr>
          <a:xfrm>
            <a:off x="800470" y="426128"/>
            <a:ext cx="10591060" cy="5643979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7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British Values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800" u="none" cap="none" strike="noStrike">
                <a:solidFill>
                  <a:srgbClr val="00217B"/>
                </a:solidFill>
                <a:latin typeface="Arial"/>
                <a:ea typeface="Arial"/>
                <a:cs typeface="Arial"/>
                <a:sym typeface="Arial"/>
              </a:rPr>
              <a:t>A value is something you find important.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800" u="none" cap="none" strike="noStrike">
              <a:solidFill>
                <a:srgbClr val="00217B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800" u="none" cap="none" strike="noStrike">
                <a:solidFill>
                  <a:srgbClr val="CB1326"/>
                </a:solidFill>
                <a:latin typeface="Arial"/>
                <a:ea typeface="Arial"/>
                <a:cs typeface="Arial"/>
                <a:sym typeface="Arial"/>
              </a:rPr>
              <a:t>There are core British values: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800" u="none" cap="none" strike="noStrike">
              <a:solidFill>
                <a:srgbClr val="CB1326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32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D</a:t>
            </a:r>
            <a:r>
              <a:rPr b="0" i="0" lang="en-GB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emocracy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32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R</a:t>
            </a:r>
            <a:r>
              <a:rPr b="0" i="0" lang="en-GB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ule of Law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32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I</a:t>
            </a:r>
            <a:r>
              <a:rPr b="0" i="0" lang="en-GB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ndividual Freedom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32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T</a:t>
            </a:r>
            <a:r>
              <a:rPr b="0" i="0" lang="en-GB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olerance </a:t>
            </a:r>
            <a:endParaRPr b="0" i="0" sz="3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CB1326"/>
                </a:solidFill>
              </a:rPr>
              <a:t>R</a:t>
            </a:r>
            <a:r>
              <a:rPr b="0" i="0" lang="en-GB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espect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93" name="Google Shape;93;p2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  <p:pic>
        <p:nvPicPr>
          <p:cNvPr id="94" name="Google Shape;94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97963" y="-61431"/>
            <a:ext cx="12587926" cy="7142788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2"/>
          <p:cNvSpPr/>
          <p:nvPr/>
        </p:nvSpPr>
        <p:spPr>
          <a:xfrm>
            <a:off x="1745087" y="1122363"/>
            <a:ext cx="9049732" cy="4488681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2"/>
          <p:cNvSpPr txBox="1"/>
          <p:nvPr/>
        </p:nvSpPr>
        <p:spPr>
          <a:xfrm>
            <a:off x="1972322" y="1028343"/>
            <a:ext cx="8247300" cy="480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7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Democracy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3200" u="none" cap="none" strike="noStrike">
                <a:solidFill>
                  <a:srgbClr val="CB1326"/>
                </a:solidFill>
                <a:latin typeface="Arial"/>
                <a:ea typeface="Arial"/>
                <a:cs typeface="Arial"/>
                <a:sym typeface="Arial"/>
              </a:rPr>
              <a:t>Being in a democratic country means that our voice matters.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3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3200" u="none" cap="none" strike="noStrike">
                <a:solidFill>
                  <a:srgbClr val="00217B"/>
                </a:solidFill>
                <a:latin typeface="Arial"/>
                <a:ea typeface="Arial"/>
                <a:cs typeface="Arial"/>
                <a:sym typeface="Arial"/>
              </a:rPr>
              <a:t>At </a:t>
            </a:r>
            <a:r>
              <a:rPr lang="en-GB" sz="3200">
                <a:solidFill>
                  <a:srgbClr val="00217B"/>
                </a:solidFill>
              </a:rPr>
              <a:t>Lodge Farm Primary School</a:t>
            </a:r>
            <a:r>
              <a:rPr b="0" i="0" lang="en-GB" sz="3200" u="none" cap="none" strike="noStrike">
                <a:solidFill>
                  <a:srgbClr val="00217B"/>
                </a:solidFill>
                <a:latin typeface="Arial"/>
                <a:ea typeface="Arial"/>
                <a:cs typeface="Arial"/>
                <a:sym typeface="Arial"/>
              </a:rPr>
              <a:t>, we all have a say in what happens in our school.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800" u="none" cap="none" strike="noStrike">
              <a:solidFill>
                <a:srgbClr val="00217B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3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102" name="Google Shape;102;p3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  <p:pic>
        <p:nvPicPr>
          <p:cNvPr id="103" name="Google Shape;103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97963" y="-61431"/>
            <a:ext cx="12587926" cy="7142788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3"/>
          <p:cNvSpPr/>
          <p:nvPr/>
        </p:nvSpPr>
        <p:spPr>
          <a:xfrm>
            <a:off x="1745087" y="1500958"/>
            <a:ext cx="9049732" cy="411008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3"/>
          <p:cNvSpPr txBox="1"/>
          <p:nvPr/>
        </p:nvSpPr>
        <p:spPr>
          <a:xfrm>
            <a:off x="1524000" y="1500958"/>
            <a:ext cx="9270900" cy="437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7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Rule of Law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CB1326"/>
                </a:solidFill>
                <a:latin typeface="Arial"/>
                <a:ea typeface="Arial"/>
                <a:cs typeface="Arial"/>
                <a:sym typeface="Arial"/>
              </a:rPr>
              <a:t>This means that we have rules which are designed to keep us safe, happy and secure.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00217B"/>
                </a:solidFill>
                <a:latin typeface="Arial"/>
                <a:ea typeface="Arial"/>
                <a:cs typeface="Arial"/>
                <a:sym typeface="Arial"/>
              </a:rPr>
              <a:t>At </a:t>
            </a:r>
            <a:r>
              <a:rPr lang="en-GB" sz="3200">
                <a:solidFill>
                  <a:srgbClr val="00217B"/>
                </a:solidFill>
              </a:rPr>
              <a:t>Lodge Farm Primary School</a:t>
            </a:r>
            <a:r>
              <a:rPr lang="en-GB" sz="3200">
                <a:solidFill>
                  <a:srgbClr val="00217B"/>
                </a:solidFill>
                <a:latin typeface="Arial"/>
                <a:ea typeface="Arial"/>
                <a:cs typeface="Arial"/>
                <a:sym typeface="Arial"/>
              </a:rPr>
              <a:t>, we understand how laws are made in Parliament.</a:t>
            </a:r>
            <a:endParaRPr sz="2800">
              <a:solidFill>
                <a:srgbClr val="00217B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4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111" name="Google Shape;111;p4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  <p:pic>
        <p:nvPicPr>
          <p:cNvPr id="112" name="Google Shape;112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97963" y="-61431"/>
            <a:ext cx="12587926" cy="7142788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4"/>
          <p:cNvSpPr/>
          <p:nvPr/>
        </p:nvSpPr>
        <p:spPr>
          <a:xfrm>
            <a:off x="1618268" y="1136065"/>
            <a:ext cx="9049732" cy="4835354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4"/>
          <p:cNvSpPr txBox="1"/>
          <p:nvPr/>
        </p:nvSpPr>
        <p:spPr>
          <a:xfrm>
            <a:off x="1855433" y="1136065"/>
            <a:ext cx="8812500" cy="4587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7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Individual Liberty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CB1326"/>
                </a:solidFill>
                <a:latin typeface="Arial"/>
                <a:ea typeface="Arial"/>
                <a:cs typeface="Arial"/>
                <a:sym typeface="Arial"/>
              </a:rPr>
              <a:t>This means that you have human rights, to have your own beliefs, to be respected, to express yourself, to learn and feel safe.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rgbClr val="CB1326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00217B"/>
                </a:solidFill>
                <a:latin typeface="Arial"/>
                <a:ea typeface="Arial"/>
                <a:cs typeface="Arial"/>
                <a:sym typeface="Arial"/>
              </a:rPr>
              <a:t>At </a:t>
            </a:r>
            <a:r>
              <a:rPr lang="en-GB" sz="3200">
                <a:solidFill>
                  <a:srgbClr val="00217B"/>
                </a:solidFill>
              </a:rPr>
              <a:t>Lodge Farm Primary School</a:t>
            </a:r>
            <a:r>
              <a:rPr lang="en-GB" sz="3200">
                <a:solidFill>
                  <a:srgbClr val="00217B"/>
                </a:solidFill>
                <a:latin typeface="Arial"/>
                <a:ea typeface="Arial"/>
                <a:cs typeface="Arial"/>
                <a:sym typeface="Arial"/>
              </a:rPr>
              <a:t>, we can make some of our own choices in school.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2d721b81f47_0_0"/>
          <p:cNvSpPr txBox="1"/>
          <p:nvPr>
            <p:ph type="ctrTitle"/>
          </p:nvPr>
        </p:nvSpPr>
        <p:spPr>
          <a:xfrm>
            <a:off x="1524000" y="1122363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120" name="Google Shape;120;g2d721b81f47_0_0"/>
          <p:cNvSpPr txBox="1"/>
          <p:nvPr>
            <p:ph idx="1" type="subTitle"/>
          </p:nvPr>
        </p:nvSpPr>
        <p:spPr>
          <a:xfrm>
            <a:off x="1524000" y="3602038"/>
            <a:ext cx="9144000" cy="165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  <p:pic>
        <p:nvPicPr>
          <p:cNvPr id="121" name="Google Shape;121;g2d721b81f47_0_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00309" y="-61431"/>
            <a:ext cx="12587926" cy="7142788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g2d721b81f47_0_0"/>
          <p:cNvSpPr/>
          <p:nvPr/>
        </p:nvSpPr>
        <p:spPr>
          <a:xfrm>
            <a:off x="800470" y="787893"/>
            <a:ext cx="10591200" cy="5282100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g2d721b81f47_0_0"/>
          <p:cNvSpPr txBox="1"/>
          <p:nvPr/>
        </p:nvSpPr>
        <p:spPr>
          <a:xfrm>
            <a:off x="967666" y="924382"/>
            <a:ext cx="10422300" cy="4587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7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Tolerance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CB1326"/>
                </a:solidFill>
                <a:latin typeface="Arial"/>
                <a:ea typeface="Arial"/>
                <a:cs typeface="Arial"/>
                <a:sym typeface="Arial"/>
              </a:rPr>
              <a:t>This is when we understand that we don’t all share the same beliefs and values.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rgbClr val="CB1326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00217B"/>
                </a:solidFill>
                <a:latin typeface="Arial"/>
                <a:ea typeface="Arial"/>
                <a:cs typeface="Arial"/>
                <a:sym typeface="Arial"/>
              </a:rPr>
              <a:t>At </a:t>
            </a:r>
            <a:r>
              <a:rPr lang="en-GB" sz="3200">
                <a:solidFill>
                  <a:srgbClr val="00217B"/>
                </a:solidFill>
              </a:rPr>
              <a:t>Lodge Farm Primary School</a:t>
            </a:r>
            <a:r>
              <a:rPr lang="en-GB" sz="3200">
                <a:solidFill>
                  <a:srgbClr val="00217B"/>
                </a:solidFill>
                <a:latin typeface="Arial"/>
                <a:ea typeface="Arial"/>
                <a:cs typeface="Arial"/>
                <a:sym typeface="Arial"/>
              </a:rPr>
              <a:t> we respect the beliefs and values of others and don’t assume that our beliefs are more important.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5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129" name="Google Shape;129;p5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  <p:pic>
        <p:nvPicPr>
          <p:cNvPr id="130" name="Google Shape;130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00309" y="-61431"/>
            <a:ext cx="12587926" cy="7142788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5"/>
          <p:cNvSpPr/>
          <p:nvPr/>
        </p:nvSpPr>
        <p:spPr>
          <a:xfrm>
            <a:off x="800470" y="787893"/>
            <a:ext cx="10591060" cy="5282213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5"/>
          <p:cNvSpPr txBox="1"/>
          <p:nvPr/>
        </p:nvSpPr>
        <p:spPr>
          <a:xfrm>
            <a:off x="982504" y="1243357"/>
            <a:ext cx="10422300" cy="3878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7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Respect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CB1326"/>
                </a:solidFill>
                <a:latin typeface="Arial"/>
                <a:ea typeface="Arial"/>
                <a:cs typeface="Arial"/>
                <a:sym typeface="Arial"/>
              </a:rPr>
              <a:t>This is when we </a:t>
            </a:r>
            <a:r>
              <a:rPr lang="en-GB" sz="3200">
                <a:solidFill>
                  <a:srgbClr val="CB1326"/>
                </a:solidFill>
              </a:rPr>
              <a:t>respect the beliefs and values of others</a:t>
            </a:r>
            <a:r>
              <a:rPr lang="en-GB" sz="3200">
                <a:solidFill>
                  <a:srgbClr val="CB1326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rgbClr val="CB1326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rgbClr val="00217B"/>
                </a:solidFill>
                <a:latin typeface="Arial"/>
                <a:ea typeface="Arial"/>
                <a:cs typeface="Arial"/>
                <a:sym typeface="Arial"/>
              </a:rPr>
              <a:t>At </a:t>
            </a:r>
            <a:r>
              <a:rPr lang="en-GB" sz="3200">
                <a:solidFill>
                  <a:srgbClr val="00217B"/>
                </a:solidFill>
              </a:rPr>
              <a:t>Lodge Farm Primary School</a:t>
            </a:r>
            <a:r>
              <a:rPr lang="en-GB" sz="3200">
                <a:solidFill>
                  <a:srgbClr val="00217B"/>
                </a:solidFill>
                <a:latin typeface="Arial"/>
                <a:ea typeface="Arial"/>
                <a:cs typeface="Arial"/>
                <a:sym typeface="Arial"/>
              </a:rPr>
              <a:t> we tackle stereotyping, prejudice and discrimination.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2021-12-07T18:18:11Z</dcterms:created>
  <dc:creator>Jaspal Singh</dc:creator>
</cp:coreProperties>
</file>